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4"/>
  </p:sldMasterIdLst>
  <p:notesMasterIdLst>
    <p:notesMasterId r:id="rId48"/>
  </p:notesMasterIdLst>
  <p:handoutMasterIdLst>
    <p:handoutMasterId r:id="rId49"/>
  </p:handoutMasterIdLst>
  <p:sldIdLst>
    <p:sldId id="263" r:id="rId5"/>
    <p:sldId id="270" r:id="rId6"/>
    <p:sldId id="349" r:id="rId7"/>
    <p:sldId id="400" r:id="rId8"/>
    <p:sldId id="377" r:id="rId9"/>
    <p:sldId id="291" r:id="rId10"/>
    <p:sldId id="401" r:id="rId11"/>
    <p:sldId id="378" r:id="rId12"/>
    <p:sldId id="351" r:id="rId13"/>
    <p:sldId id="376" r:id="rId14"/>
    <p:sldId id="379" r:id="rId15"/>
    <p:sldId id="353" r:id="rId16"/>
    <p:sldId id="389" r:id="rId17"/>
    <p:sldId id="356" r:id="rId18"/>
    <p:sldId id="361" r:id="rId19"/>
    <p:sldId id="375" r:id="rId20"/>
    <p:sldId id="390" r:id="rId21"/>
    <p:sldId id="368" r:id="rId22"/>
    <p:sldId id="391" r:id="rId23"/>
    <p:sldId id="357" r:id="rId24"/>
    <p:sldId id="392" r:id="rId25"/>
    <p:sldId id="358" r:id="rId26"/>
    <p:sldId id="393" r:id="rId27"/>
    <p:sldId id="366" r:id="rId28"/>
    <p:sldId id="362" r:id="rId29"/>
    <p:sldId id="394" r:id="rId30"/>
    <p:sldId id="367" r:id="rId31"/>
    <p:sldId id="395" r:id="rId32"/>
    <p:sldId id="354" r:id="rId33"/>
    <p:sldId id="396" r:id="rId34"/>
    <p:sldId id="364" r:id="rId35"/>
    <p:sldId id="397" r:id="rId36"/>
    <p:sldId id="363" r:id="rId37"/>
    <p:sldId id="359" r:id="rId38"/>
    <p:sldId id="365" r:id="rId39"/>
    <p:sldId id="360" r:id="rId40"/>
    <p:sldId id="355" r:id="rId41"/>
    <p:sldId id="398" r:id="rId42"/>
    <p:sldId id="399" r:id="rId43"/>
    <p:sldId id="342" r:id="rId44"/>
    <p:sldId id="280" r:id="rId45"/>
    <p:sldId id="346" r:id="rId46"/>
    <p:sldId id="347" r:id="rId47"/>
  </p:sldIdLst>
  <p:sldSz cx="12192000" cy="6858000"/>
  <p:notesSz cx="6858000" cy="9144000"/>
  <p:embeddedFontLs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Light" panose="020B0306030504020204" pitchFamily="34" charset="0"/>
      <p:regular r:id="rId54"/>
      <p: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4D49"/>
    <a:srgbClr val="CC4542"/>
    <a:srgbClr val="343433"/>
    <a:srgbClr val="7A7A7A"/>
    <a:srgbClr val="CC4141"/>
    <a:srgbClr val="F3F3F3"/>
    <a:srgbClr val="FFA3A3"/>
    <a:srgbClr val="3399FF"/>
    <a:srgbClr val="A9AAA9"/>
    <a:srgbClr val="EFE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2454" autoAdjust="0"/>
  </p:normalViewPr>
  <p:slideViewPr>
    <p:cSldViewPr snapToGrid="0">
      <p:cViewPr varScale="1">
        <p:scale>
          <a:sx n="110" d="100"/>
          <a:sy n="110" d="100"/>
        </p:scale>
        <p:origin x="2153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6499A-DF39-4841-A55A-0EC9E46ADF87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7A698-1D8D-48F0-97D5-2EAC48BD1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37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7FCCA-FB4C-437E-BE2B-E7B59BDC2CDF}" type="datetimeFigureOut">
              <a:rPr lang="en-AU" smtClean="0"/>
              <a:t>30/06/2024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486-381D-4498-A648-2425296108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7898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possible, SQL Server Management Studio should be 25% bigger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85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We’ll cover lots of ground</a:t>
            </a:r>
          </a:p>
          <a:p>
            <a:r>
              <a:rPr lang="en-AU" dirty="0"/>
              <a:t>Whole presentation is in GitHub</a:t>
            </a:r>
          </a:p>
          <a:p>
            <a:r>
              <a:rPr lang="en-AU" dirty="0"/>
              <a:t>Demos are too</a:t>
            </a:r>
          </a:p>
        </p:txBody>
      </p:sp>
    </p:spTree>
    <p:extLst>
      <p:ext uri="{BB962C8B-B14F-4D97-AF65-F5344CB8AC3E}">
        <p14:creationId xmlns:p14="http://schemas.microsoft.com/office/powerpoint/2010/main" val="88103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It’s always useful when running locally to get query statistics</a:t>
            </a:r>
          </a:p>
          <a:p>
            <a:r>
              <a:rPr lang="en-US" sz="1200" dirty="0"/>
              <a:t>We’ll see this in the demos </a:t>
            </a:r>
            <a:r>
              <a:rPr lang="en-US" sz="1200" dirty="0">
                <a:sym typeface="Wingdings" panose="05000000000000000000" pitchFamily="2" charset="2"/>
              </a:rPr>
              <a:t></a:t>
            </a:r>
          </a:p>
          <a:p>
            <a:r>
              <a:rPr lang="en-US" sz="1200" dirty="0">
                <a:sym typeface="Wingdings" panose="05000000000000000000" pitchFamily="2" charset="2"/>
              </a:rPr>
              <a:t>There’s loads more little things littered through the demos</a:t>
            </a:r>
          </a:p>
        </p:txBody>
      </p:sp>
    </p:spTree>
    <p:extLst>
      <p:ext uri="{BB962C8B-B14F-4D97-AF65-F5344CB8AC3E}">
        <p14:creationId xmlns:p14="http://schemas.microsoft.com/office/powerpoint/2010/main" val="3457357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024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Tip: Resources indicates that you’re nearing the end of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71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say “thank you” and then pause for 4-5 seconds… to give the audience time to applaud!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You should pause for applause here!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www.ssw.com.au</a:t>
            </a:r>
            <a:r>
              <a:rPr lang="en-US" dirty="0"/>
              <a:t>/rules/do-you-finish-your-presentation-with-a-thank-you-slide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8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0" y="67234"/>
            <a:ext cx="12192000" cy="6790765"/>
          </a:xfrm>
          <a:noFill/>
        </p:spPr>
        <p:txBody>
          <a:bodyPr>
            <a:norm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8035" y="5355457"/>
            <a:ext cx="6923965" cy="552973"/>
          </a:xfrm>
          <a:solidFill>
            <a:schemeClr val="tx1">
              <a:alpha val="75000"/>
            </a:schemeClr>
          </a:solidFill>
        </p:spPr>
        <p:txBody>
          <a:bodyPr lIns="180000" tIns="90000" rIns="180000" b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5268035" y="1343025"/>
            <a:ext cx="6923965" cy="3848100"/>
          </a:xfrm>
          <a:solidFill>
            <a:schemeClr val="tx1">
              <a:alpha val="75000"/>
            </a:schemeClr>
          </a:solidFill>
        </p:spPr>
        <p:txBody>
          <a:bodyPr lIns="18000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baseline="0" dirty="0"/>
            </a:br>
            <a:r>
              <a:rPr lang="en-AU" baseline="0" dirty="0"/>
              <a:t>Title with Optional Background Image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6146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5781675"/>
            <a:ext cx="10686196" cy="606425"/>
          </a:xfrm>
          <a:solidFill>
            <a:schemeClr val="tx1">
              <a:alpha val="75000"/>
            </a:schemeClr>
          </a:solidFill>
        </p:spPr>
        <p:txBody>
          <a:bodyPr anchor="ctr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3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343025"/>
            <a:ext cx="5095876" cy="3848100"/>
          </a:xfrm>
          <a:solidFill>
            <a:schemeClr val="tx1">
              <a:alpha val="75000"/>
            </a:schemeClr>
          </a:solidFill>
        </p:spPr>
        <p:txBody>
          <a:bodyPr lIns="360000" anchor="ctr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Alternative Image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11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54430"/>
            <a:ext cx="12192000" cy="680357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1976590"/>
            <a:ext cx="10686196" cy="2176309"/>
          </a:xfrm>
          <a:solidFill>
            <a:schemeClr val="tx1">
              <a:alpha val="75000"/>
            </a:schemeClr>
          </a:solidFill>
        </p:spPr>
        <p:txBody>
          <a:bodyPr lIns="720000" tIns="46800" rIns="720000" anchor="ctr"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2902" y="4257676"/>
            <a:ext cx="10686196" cy="676274"/>
          </a:xfrm>
        </p:spPr>
        <p:txBody>
          <a:bodyPr anchor="ctr">
            <a:noAutofit/>
          </a:bodyPr>
          <a:lstStyle>
            <a:lvl1pPr algn="r">
              <a:defRPr sz="1800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Speaker, Company</a:t>
            </a:r>
          </a:p>
        </p:txBody>
      </p:sp>
    </p:spTree>
    <p:extLst>
      <p:ext uri="{BB962C8B-B14F-4D97-AF65-F5344CB8AC3E}">
        <p14:creationId xmlns:p14="http://schemas.microsoft.com/office/powerpoint/2010/main" val="207005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10686196" cy="6222332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0831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100"/>
            <a:ext cx="5095239" cy="456882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 is better because they are soft and sweet</a:t>
            </a:r>
          </a:p>
          <a:p>
            <a:pPr lvl="0"/>
            <a:endParaRPr 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43650" y="1689100"/>
            <a:ext cx="5095448" cy="456882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 is better because they are meaty and full of gravy. Oh my god, I love gravy.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16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43650" y="1689100"/>
            <a:ext cx="5095448" cy="4549775"/>
          </a:xfrm>
        </p:spPr>
        <p:txBody>
          <a:bodyPr rIns="180000"/>
          <a:lstStyle>
            <a:lvl1pPr marL="288000" indent="-288000">
              <a:spcBef>
                <a:spcPts val="0"/>
              </a:spcBef>
              <a:buFontTx/>
              <a:buBlip>
                <a:blip r:embed="rId2"/>
              </a:buBlip>
              <a:defRPr sz="2400" baseline="0"/>
            </a:lvl1pPr>
          </a:lstStyle>
          <a:p>
            <a:pPr lvl="0"/>
            <a:r>
              <a:rPr lang="en-AU" dirty="0"/>
              <a:t>Cons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52902" y="1689100"/>
            <a:ext cx="5095239" cy="4549775"/>
          </a:xfrm>
        </p:spPr>
        <p:txBody>
          <a:bodyPr rIns="180000">
            <a:normAutofit/>
          </a:bodyPr>
          <a:lstStyle>
            <a:lvl1pPr marL="288000" indent="-288000">
              <a:spcBef>
                <a:spcPts val="0"/>
              </a:spcBef>
              <a:buFontTx/>
              <a:buBlip>
                <a:blip r:embed="rId3"/>
              </a:buBlip>
              <a:defRPr sz="2400" baseline="0"/>
            </a:lvl1pPr>
          </a:lstStyle>
          <a:p>
            <a:pPr lvl="0"/>
            <a:r>
              <a:rPr lang="en-AU" dirty="0"/>
              <a:t>Pros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59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2902" y="1689099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Cake</a:t>
            </a:r>
          </a:p>
          <a:p>
            <a:pPr lvl="0"/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419601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Pie</a:t>
            </a:r>
          </a:p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086299" y="1689100"/>
            <a:ext cx="3352799" cy="4557711"/>
          </a:xfrm>
        </p:spPr>
        <p:txBody>
          <a:bodyPr lIns="180000" rIns="180000"/>
          <a:lstStyle>
            <a:lvl1pPr marL="288000" indent="-288000">
              <a:spcBef>
                <a:spcPts val="0"/>
              </a:spcBef>
              <a:buFont typeface="Arial" panose="020B0604020202020204" pitchFamily="34" charset="0"/>
              <a:buChar char="•"/>
              <a:defRPr sz="2400" baseline="0"/>
            </a:lvl1pPr>
          </a:lstStyle>
          <a:p>
            <a:pPr lvl="0"/>
            <a:r>
              <a:rPr lang="en-AU" dirty="0"/>
              <a:t>New Contestant Appears</a:t>
            </a:r>
          </a:p>
          <a:p>
            <a:pPr lvl="0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55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92BB-C989-EBB3-E212-797A00AF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B9E97-19CD-6385-519C-A0BD430C2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9D9D-AF5B-A90B-B6FA-CF99A1C8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41AF1-557F-3518-3F3E-1D433B87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2772F-D54C-69B5-3AA1-5AD392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EBE1-ED07-4FCF-85AC-C2213773B31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42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tIns="46800" bIns="4680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391024"/>
          </a:xfrm>
        </p:spPr>
        <p:txBody>
          <a:bodyPr tIns="46800" bIns="4680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368968"/>
            <a:ext cx="4268277" cy="2671011"/>
          </a:xfrm>
        </p:spPr>
        <p:txBody>
          <a:bodyPr lIns="180000" tIns="46800" rIns="180000" bIns="46800" anchor="b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52475" y="3162300"/>
            <a:ext cx="4268788" cy="305752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6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752475" y="6356350"/>
            <a:ext cx="4268704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52902" y="368300"/>
            <a:ext cx="10686196" cy="58610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036" y="1690688"/>
            <a:ext cx="6171061" cy="610035"/>
          </a:xfrm>
          <a:noFill/>
        </p:spPr>
        <p:txBody>
          <a:bodyPr lIns="180000" tIns="90000" rIns="180000" bIns="900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Credentials, qualifications, </a:t>
            </a:r>
            <a:r>
              <a:rPr lang="en-US" dirty="0" err="1"/>
              <a:t>etc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8037" y="368968"/>
            <a:ext cx="6171060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267325" y="2300724"/>
            <a:ext cx="6171773" cy="3947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5267324" y="6356350"/>
            <a:ext cx="617177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6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5095876" cy="6803408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68036" y="368968"/>
            <a:ext cx="6171061" cy="13217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267325" y="1828800"/>
            <a:ext cx="6171773" cy="44196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5267324" y="6356350"/>
            <a:ext cx="6171773" cy="365125"/>
          </a:xfrm>
        </p:spPr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54592"/>
            <a:ext cx="12192000" cy="6803408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8296" y="1080174"/>
            <a:ext cx="6923690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Item #1</a:t>
            </a:r>
            <a:endParaRPr lang="en-AU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268296" y="3576416"/>
            <a:ext cx="6923689" cy="703713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#4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5268036" y="2744336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#3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268036" y="4408497"/>
            <a:ext cx="6923964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Item #5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9" hasCustomPrompt="1"/>
          </p:nvPr>
        </p:nvSpPr>
        <p:spPr>
          <a:xfrm>
            <a:off x="5268034" y="5240577"/>
            <a:ext cx="6923965" cy="703712"/>
          </a:xfrm>
          <a:solidFill>
            <a:schemeClr val="tx1">
              <a:alpha val="75000"/>
            </a:schemeClr>
          </a:solidFill>
        </p:spPr>
        <p:txBody>
          <a:bodyPr wrap="square" lIns="180000" rIns="18000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#6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268035" y="1912255"/>
            <a:ext cx="6923964" cy="703712"/>
          </a:xfrm>
          <a:solidFill>
            <a:schemeClr val="tx1">
              <a:alpha val="75000"/>
            </a:schemeClr>
          </a:solidFill>
        </p:spPr>
        <p:txBody>
          <a:bodyPr lIns="180000" rIns="180000" anchor="ctr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AU" dirty="0"/>
              <a:t>Item #2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902" y="682790"/>
            <a:ext cx="4342975" cy="5689600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(Screensh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6147"/>
            <a:ext cx="12191999" cy="6801853"/>
          </a:xfrm>
          <a:solidFill>
            <a:schemeClr val="tx1">
              <a:lumMod val="65000"/>
              <a:lumOff val="3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7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alphaModFix amt="7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903" y="367380"/>
            <a:ext cx="10686196" cy="1321720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902" y="1825625"/>
            <a:ext cx="10686196" cy="4394200"/>
          </a:xfrm>
          <a:prstGeom prst="rect">
            <a:avLst/>
          </a:prstGeom>
        </p:spPr>
        <p:txBody>
          <a:bodyPr vert="horz" lIns="180000" tIns="46800" rIns="180000" bIns="4680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12192000" cy="54590"/>
          </a:xfrm>
          <a:prstGeom prst="rect">
            <a:avLst/>
          </a:prstGeom>
          <a:solidFill>
            <a:srgbClr val="CC4141"/>
          </a:solidFill>
          <a:ln>
            <a:noFill/>
          </a:ln>
          <a:effectLst>
            <a:outerShdw blurRad="12700" dist="127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52902" y="6356350"/>
            <a:ext cx="106861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7" r:id="rId2"/>
    <p:sldLayoutId id="2147483721" r:id="rId3"/>
    <p:sldLayoutId id="2147483678" r:id="rId4"/>
    <p:sldLayoutId id="2147483679" r:id="rId5"/>
    <p:sldLayoutId id="2147483672" r:id="rId6"/>
    <p:sldLayoutId id="2147483682" r:id="rId7"/>
    <p:sldLayoutId id="2147483673" r:id="rId8"/>
    <p:sldLayoutId id="2147483667" r:id="rId9"/>
    <p:sldLayoutId id="2147483669" r:id="rId10"/>
    <p:sldLayoutId id="2147483674" r:id="rId11"/>
    <p:sldLayoutId id="2147483676" r:id="rId12"/>
    <p:sldLayoutId id="2147483675" r:id="rId13"/>
    <p:sldLayoutId id="2147483699" r:id="rId14"/>
    <p:sldLayoutId id="2147483701" r:id="rId15"/>
    <p:sldLayoutId id="2147483700" r:id="rId16"/>
    <p:sldLayoutId id="2147483722" r:id="rId1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://www.linkedin.com/in/brydenoliver" TargetMode="External"/><Relationship Id="rId9" Type="http://schemas.openxmlformats.org/officeDocument/2006/relationships/hyperlink" Target="https://www.linkedin.com/in/brydenoliv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kv"/><Relationship Id="rId1" Type="http://schemas.microsoft.com/office/2007/relationships/media" Target="../media/media10.mkv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rydeno/DatabasePerforman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rentozar.com/" TargetMode="External"/><Relationship Id="rId7" Type="http://schemas.openxmlformats.org/officeDocument/2006/relationships/hyperlink" Target="https://archive.org/details/stackexchang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passdatacommunitysummit.com/sessions/video-library/" TargetMode="External"/><Relationship Id="rId4" Type="http://schemas.openxmlformats.org/officeDocument/2006/relationships/hyperlink" Target="https://blog.sqlauthority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shack.com/how-to-use-sargable-expressions-in-t-sql-queries-performance-advantages-and-examples/" TargetMode="External"/><Relationship Id="rId2" Type="http://schemas.openxmlformats.org/officeDocument/2006/relationships/hyperlink" Target="https://www.brentozar.com/training/think-like-sql-server-engine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brydeno/DatabasePerformance" TargetMode="External"/><Relationship Id="rId4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ydeno/DatabasePerformanc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body" sz="quarter" idx="4294967295"/>
          </p:nvPr>
        </p:nvSpPr>
        <p:spPr>
          <a:xfrm>
            <a:off x="2570514" y="3956692"/>
            <a:ext cx="7050972" cy="1209733"/>
          </a:xfrm>
        </p:spPr>
        <p:txBody>
          <a:bodyPr anchor="t">
            <a:normAutofit/>
          </a:bodyPr>
          <a:lstStyle/>
          <a:p>
            <a:pPr algn="ctr"/>
            <a:r>
              <a:rPr lang="en-AU" sz="2800" dirty="0"/>
              <a:t>ENTERPRISE SOFTWARE DEVELOPMENT</a:t>
            </a:r>
            <a:endParaRPr lang="en-AU" sz="2000" dirty="0"/>
          </a:p>
        </p:txBody>
      </p:sp>
      <p:sp>
        <p:nvSpPr>
          <p:cNvPr id="3" name="Subtitle 12"/>
          <p:cNvSpPr txBox="1">
            <a:spLocks/>
          </p:cNvSpPr>
          <p:nvPr/>
        </p:nvSpPr>
        <p:spPr>
          <a:xfrm>
            <a:off x="2727064" y="4365755"/>
            <a:ext cx="6571129" cy="5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20" y="1771505"/>
            <a:ext cx="3940360" cy="209824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05F54-3DBE-9E1F-3CA5-00FDC112DC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1A5A9-8989-AA47-A443-6E3BCEA3FBE1}"/>
              </a:ext>
            </a:extLst>
          </p:cNvPr>
          <p:cNvSpPr txBox="1"/>
          <p:nvPr/>
        </p:nvSpPr>
        <p:spPr>
          <a:xfrm>
            <a:off x="1168400" y="485648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AU" sz="4000" b="1" dirty="0"/>
              <a:t>WHAT TO 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Archive unneeded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Reduce column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Remove unnecessary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 - KeepTablesAsSmallAsPossible">
            <a:hlinkClick r:id="" action="ppaction://media"/>
            <a:extLst>
              <a:ext uri="{FF2B5EF4-FFF2-40B4-BE49-F238E27FC236}">
                <a16:creationId xmlns:a16="http://schemas.microsoft.com/office/drawing/2014/main" id="{00FA6375-8DF1-73E3-6B37-5FF5149A1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983-0398-1F78-497C-E1765435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869030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US" dirty="0"/>
              <a:t>2. Use </a:t>
            </a:r>
            <a:r>
              <a:rPr lang="en-US" b="1" dirty="0"/>
              <a:t>SELECT</a:t>
            </a:r>
            <a:r>
              <a:rPr lang="en-US" dirty="0"/>
              <a:t> &lt;fields&gt; </a:t>
            </a:r>
            <a:r>
              <a:rPr lang="en-US" b="1" dirty="0"/>
              <a:t>FROM</a:t>
            </a:r>
            <a:r>
              <a:rPr lang="en-US" dirty="0"/>
              <a:t> rather than </a:t>
            </a:r>
            <a:r>
              <a:rPr lang="en-US" b="1" dirty="0"/>
              <a:t>SELECT * FROM</a:t>
            </a:r>
            <a:endParaRPr lang="en-AU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C24F0-FD13-F255-EB4F-0DE670FC8E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330451"/>
            <a:ext cx="10600898" cy="4391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Retrieving all columns can cause both index and table to be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more network to transmit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More CPU work at both ends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53F5F-28E4-A877-0950-6C34A594F7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2 - SelectOnlyRequiredColumns">
            <a:hlinkClick r:id="" action="ppaction://media"/>
            <a:extLst>
              <a:ext uri="{FF2B5EF4-FFF2-40B4-BE49-F238E27FC236}">
                <a16:creationId xmlns:a16="http://schemas.microsoft.com/office/drawing/2014/main" id="{192E068B-4F0D-CE8C-06EA-C25FC40B2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BCEA-F67D-2253-3296-A31049E7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503905"/>
            <a:ext cx="10686196" cy="1321720"/>
          </a:xfrm>
        </p:spPr>
        <p:txBody>
          <a:bodyPr/>
          <a:lstStyle/>
          <a:p>
            <a:r>
              <a:rPr lang="en-AU" dirty="0"/>
              <a:t>3. Create indexes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99637-2A62-4AD6-5947-4BC37698BE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965326"/>
            <a:ext cx="10600898" cy="4391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Generally gets the biggest wins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Takes some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Can make more than 1,000,000 times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u="sng" dirty="0" err="1"/>
              <a:t>github.com</a:t>
            </a:r>
            <a:r>
              <a:rPr lang="en-AU" u="sng" dirty="0"/>
              <a:t>/brydeno/</a:t>
            </a:r>
            <a:r>
              <a:rPr lang="en-AU" u="sng" dirty="0" err="1"/>
              <a:t>DatabasePerformance</a:t>
            </a:r>
            <a:endParaRPr lang="en-AU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1147B-3929-D0F1-10F3-D6E8C0C585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B6D8-C5D0-7152-9673-8C75213A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503905"/>
            <a:ext cx="10686196" cy="1321720"/>
          </a:xfrm>
        </p:spPr>
        <p:txBody>
          <a:bodyPr>
            <a:normAutofit/>
          </a:bodyPr>
          <a:lstStyle/>
          <a:p>
            <a:r>
              <a:rPr lang="en-US" dirty="0"/>
              <a:t>4. Verify indexes are being used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3F80F-24CB-0286-9A35-B47F12531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965326"/>
            <a:ext cx="10600898" cy="4391024"/>
          </a:xfrm>
        </p:spPr>
        <p:txBody>
          <a:bodyPr/>
          <a:lstStyle/>
          <a:p>
            <a:r>
              <a:rPr lang="en-US" dirty="0"/>
              <a:t>(Check for unused indexes)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You’d be surprised how often they aren’t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 your query with “Show Actual Execution Plan”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 the plan is what you expect (or better)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78184-7B53-F128-A78B-9A2357D178C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32152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DC74-C8B9-DBF8-0F67-B1E3202D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298-A0C2-8CFF-AC62-763D83BA31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Execution plan</a:t>
            </a:r>
            <a:endParaRPr lang="en-AU" dirty="0"/>
          </a:p>
          <a:p>
            <a:r>
              <a:rPr lang="en-US" dirty="0"/>
              <a:t>Unused index 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A42A-BE17-A9A4-DD5C-33C28A1C9D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61104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4 - IdentifyingUnusedIndexes">
            <a:hlinkClick r:id="" action="ppaction://media"/>
            <a:extLst>
              <a:ext uri="{FF2B5EF4-FFF2-40B4-BE49-F238E27FC236}">
                <a16:creationId xmlns:a16="http://schemas.microsoft.com/office/drawing/2014/main" id="{A9B3EEC4-1C8A-D8E2-3E1C-A38E2135A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021" y="-1"/>
            <a:ext cx="12251021" cy="68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5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5A816-7237-A6CA-F82D-425778E91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Avoid Implicit conversions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6FDF-80AD-465D-FD63-7313966279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AU" dirty="0" err="1"/>
              <a:t>ake</a:t>
            </a:r>
            <a:r>
              <a:rPr lang="en-AU" dirty="0"/>
              <a:t> sure the type in </a:t>
            </a:r>
            <a:r>
              <a:rPr lang="en-AU" b="1" dirty="0"/>
              <a:t>WHERE</a:t>
            </a:r>
            <a:r>
              <a:rPr lang="en-AU" dirty="0"/>
              <a:t> clause matches column</a:t>
            </a:r>
          </a:p>
          <a:p>
            <a:r>
              <a:rPr lang="en-AU" dirty="0"/>
              <a:t>Can make SQL Server scan a whole index </a:t>
            </a:r>
            <a:r>
              <a:rPr lang="en-US" dirty="0"/>
              <a:t>😱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20D38-A1D6-350C-6BB7-1246A91C41F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0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5 - AvoidImplicitConversions">
            <a:hlinkClick r:id="" action="ppaction://media"/>
            <a:extLst>
              <a:ext uri="{FF2B5EF4-FFF2-40B4-BE49-F238E27FC236}">
                <a16:creationId xmlns:a16="http://schemas.microsoft.com/office/drawing/2014/main" id="{E9DC8DB0-6C19-8DF2-5C85-76FD5DD19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1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C8DDBB5-C593-B442-AE76-A92C4E0094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9" t="13959" r="10066" b="27457"/>
          <a:stretch/>
        </p:blipFill>
        <p:spPr>
          <a:xfrm>
            <a:off x="2186" y="68450"/>
            <a:ext cx="12192000" cy="6790765"/>
          </a:xfrm>
        </p:spPr>
      </p:pic>
      <p:sp>
        <p:nvSpPr>
          <p:cNvPr id="15" name="Text Placeholder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We Are Developers World Congress 2024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Top Database Performance Techniques</a:t>
            </a:r>
            <a:endParaRPr lang="en-US" sz="2200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Join the Conversation #DatabasePerformance @BrydenOliver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AA297D-54B9-7244-B6D3-16217188DB6A}"/>
              </a:ext>
            </a:extLst>
          </p:cNvPr>
          <p:cNvSpPr txBox="1"/>
          <p:nvPr/>
        </p:nvSpPr>
        <p:spPr>
          <a:xfrm>
            <a:off x="-602428" y="451821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9F27B-DF9D-A347-A171-32C4A3532520}"/>
              </a:ext>
            </a:extLst>
          </p:cNvPr>
          <p:cNvSpPr txBox="1"/>
          <p:nvPr/>
        </p:nvSpPr>
        <p:spPr>
          <a:xfrm>
            <a:off x="12685853" y="0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A1EAE-F8A6-B044-8B59-A5F6E429DECA}"/>
              </a:ext>
            </a:extLst>
          </p:cNvPr>
          <p:cNvSpPr txBox="1"/>
          <p:nvPr/>
        </p:nvSpPr>
        <p:spPr>
          <a:xfrm>
            <a:off x="-2410691" y="-1729047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8642C5-D431-684B-8F38-55FC442F1006}"/>
              </a:ext>
            </a:extLst>
          </p:cNvPr>
          <p:cNvSpPr txBox="1"/>
          <p:nvPr/>
        </p:nvSpPr>
        <p:spPr>
          <a:xfrm>
            <a:off x="-2820692" y="-61993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6D37-E762-4BCC-1CD7-0E9EB6D6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6. Avoid Looping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15D40-A3D8-C71F-532C-1633680F6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Looping causes the server to execute one after another</a:t>
            </a:r>
          </a:p>
          <a:p>
            <a:r>
              <a:rPr lang="en-AU" dirty="0"/>
              <a:t>If you can get it to do in parallel much better</a:t>
            </a:r>
          </a:p>
          <a:p>
            <a:r>
              <a:rPr lang="en-AU" dirty="0"/>
              <a:t>Often </a:t>
            </a:r>
            <a:r>
              <a:rPr lang="en-AU" b="1" dirty="0"/>
              <a:t>GROUP BY</a:t>
            </a:r>
            <a:r>
              <a:rPr lang="en-AU" dirty="0"/>
              <a:t> or aggregation a better choice</a:t>
            </a:r>
          </a:p>
          <a:p>
            <a:r>
              <a:rPr lang="en-AU" dirty="0"/>
              <a:t>There are times looping is necessary</a:t>
            </a:r>
          </a:p>
          <a:p>
            <a:r>
              <a:rPr lang="en-AU" dirty="0"/>
              <a:t>Looping database statistics is one (very few others)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468EF-0D5D-B969-F127-E88ECB374F1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4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6 - AvoidLooping">
            <a:hlinkClick r:id="" action="ppaction://media"/>
            <a:extLst>
              <a:ext uri="{FF2B5EF4-FFF2-40B4-BE49-F238E27FC236}">
                <a16:creationId xmlns:a16="http://schemas.microsoft.com/office/drawing/2014/main" id="{6ADB1EAA-0B56-6063-F7A2-4A5DF879C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F470-306B-E7DD-95A6-D0DDA6C0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Use </a:t>
            </a:r>
            <a:r>
              <a:rPr lang="en-US" b="1" dirty="0"/>
              <a:t>AND</a:t>
            </a:r>
            <a:r>
              <a:rPr lang="en-US" dirty="0"/>
              <a:t> instead of </a:t>
            </a:r>
            <a:r>
              <a:rPr lang="en-US" b="1" dirty="0"/>
              <a:t>OR</a:t>
            </a:r>
            <a:r>
              <a:rPr lang="en-US" dirty="0"/>
              <a:t> where possible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F7199-A7CE-DCC5-9998-2E646CACA2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(Or split into 2 queries and </a:t>
            </a:r>
            <a:r>
              <a:rPr lang="en-US" b="1" dirty="0"/>
              <a:t>UNION</a:t>
            </a:r>
            <a:r>
              <a:rPr lang="en-US" dirty="0"/>
              <a:t> the results)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Think through how an </a:t>
            </a:r>
            <a:r>
              <a:rPr lang="en-US" b="1" dirty="0"/>
              <a:t>OR</a:t>
            </a:r>
            <a:r>
              <a:rPr lang="en-US" dirty="0"/>
              <a:t> works, the server needs to traverse both branches of the </a:t>
            </a:r>
            <a:r>
              <a:rPr lang="en-US" b="1" dirty="0"/>
              <a:t>OR</a:t>
            </a:r>
            <a:r>
              <a:rPr lang="en-US" dirty="0"/>
              <a:t>, but typically just scans the whole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UNION</a:t>
            </a:r>
            <a:r>
              <a:rPr lang="en-US" dirty="0"/>
              <a:t> is the most efficient solution, but is much larger to write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DC667-F743-1BAB-3808-117049BFA28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0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 - UseUnionOrAndInsteadOfOr">
            <a:hlinkClick r:id="" action="ppaction://media"/>
            <a:extLst>
              <a:ext uri="{FF2B5EF4-FFF2-40B4-BE49-F238E27FC236}">
                <a16:creationId xmlns:a16="http://schemas.microsoft.com/office/drawing/2014/main" id="{55CA457C-A869-D7EC-4F32-4D58D088E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F6D9-4EC6-B640-E568-E4E66037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8. Minimize large writes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4F5D5-2781-4B35-821C-BA8FA81802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This one is often caused by the amount of locking that goes on.</a:t>
            </a:r>
          </a:p>
          <a:p>
            <a:r>
              <a:rPr lang="en-AU" dirty="0"/>
              <a:t>Typically using Bulk Insert libraries you can avoid pain here. Be aware that the more foreign keys attached from or to your table, the worse this will get.</a:t>
            </a:r>
          </a:p>
          <a:p>
            <a:r>
              <a:rPr lang="en-AU" dirty="0"/>
              <a:t>Indexes also have significant effect here.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5BE90-1B66-86F2-71F4-1E4338C7C4F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EFE3E-9CFB-0618-D0B6-83571E6C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3" y="638176"/>
            <a:ext cx="10686196" cy="1721395"/>
          </a:xfrm>
        </p:spPr>
        <p:txBody>
          <a:bodyPr>
            <a:noAutofit/>
          </a:bodyPr>
          <a:lstStyle/>
          <a:p>
            <a:r>
              <a:rPr lang="en-US" dirty="0"/>
              <a:t>9. Avoid wildcards at the start of string filters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DA8AD-D776-8D59-3FA8-F58CB4A418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563905"/>
            <a:ext cx="10600898" cy="2814919"/>
          </a:xfrm>
        </p:spPr>
        <p:txBody>
          <a:bodyPr>
            <a:normAutofit/>
          </a:bodyPr>
          <a:lstStyle/>
          <a:p>
            <a:r>
              <a:rPr lang="en-US" dirty="0"/>
              <a:t>i.e. don't use </a:t>
            </a:r>
            <a:r>
              <a:rPr lang="en-US" b="1" dirty="0"/>
              <a:t>LIKE ‘%</a:t>
            </a:r>
            <a:r>
              <a:rPr lang="en-US" b="1" dirty="0" err="1"/>
              <a:t>fred</a:t>
            </a:r>
            <a:r>
              <a:rPr lang="en-US" b="1" dirty="0"/>
              <a:t>’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err="1"/>
              <a:t>EndWith</a:t>
            </a:r>
            <a:r>
              <a:rPr lang="en-US" dirty="0"/>
              <a:t>, reverse the string and index on that…</a:t>
            </a:r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50C1-DB2C-419A-64EF-DAB7A3C0AB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5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9 - AvoidWildcardsAtTheStartOfStrings">
            <a:hlinkClick r:id="" action="ppaction://media"/>
            <a:extLst>
              <a:ext uri="{FF2B5EF4-FFF2-40B4-BE49-F238E27FC236}">
                <a16:creationId xmlns:a16="http://schemas.microsoft.com/office/drawing/2014/main" id="{7A7E83DB-82CD-A23B-AE44-2DEBE18AF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2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36ED-A86B-6054-8B21-55B7BB75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09" y="367379"/>
            <a:ext cx="10686196" cy="1775185"/>
          </a:xfrm>
        </p:spPr>
        <p:txBody>
          <a:bodyPr>
            <a:normAutofit/>
          </a:bodyPr>
          <a:lstStyle/>
          <a:p>
            <a:r>
              <a:rPr lang="en-US" dirty="0"/>
              <a:t>10. Create joins with inner joins not where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FB654-B386-E1EB-6AD4-233D993C2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8906" y="2232212"/>
            <a:ext cx="10600898" cy="41241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Optimizer optimizes </a:t>
            </a:r>
            <a:r>
              <a:rPr lang="en-US" sz="3600" b="1" dirty="0"/>
              <a:t>JOIN</a:t>
            </a:r>
            <a:r>
              <a:rPr lang="en-US" sz="3600" dirty="0"/>
              <a:t>s better than </a:t>
            </a:r>
            <a:r>
              <a:rPr lang="en-US" sz="3600" b="1" dirty="0"/>
              <a:t>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Can convert most </a:t>
            </a:r>
            <a:r>
              <a:rPr lang="en-US" sz="3600" b="1" dirty="0"/>
              <a:t>WHERE</a:t>
            </a:r>
            <a:r>
              <a:rPr lang="en-US" sz="3600" dirty="0"/>
              <a:t> to </a:t>
            </a:r>
            <a:r>
              <a:rPr lang="en-US" sz="3600" b="1" dirty="0"/>
              <a:t>JOIN</a:t>
            </a:r>
            <a:r>
              <a:rPr lang="en-US" sz="3600" dirty="0"/>
              <a:t> (but not ALL)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Easier to read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Makes it clear what type of </a:t>
            </a:r>
            <a:r>
              <a:rPr lang="en-US" sz="3600" b="1" dirty="0"/>
              <a:t>JOIN</a:t>
            </a:r>
            <a:endParaRPr lang="en-AU" sz="36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691D2-8590-B010-1641-61DD64FFA2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Join the Conversation #DatabasePerformance @BrydenOliver</a:t>
            </a:r>
          </a:p>
        </p:txBody>
      </p:sp>
    </p:spTree>
    <p:extLst>
      <p:ext uri="{BB962C8B-B14F-4D97-AF65-F5344CB8AC3E}">
        <p14:creationId xmlns:p14="http://schemas.microsoft.com/office/powerpoint/2010/main" val="423683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 - JoinWithInnerJoinRatherThanWhere">
            <a:hlinkClick r:id="" action="ppaction://media"/>
            <a:extLst>
              <a:ext uri="{FF2B5EF4-FFF2-40B4-BE49-F238E27FC236}">
                <a16:creationId xmlns:a16="http://schemas.microsoft.com/office/drawing/2014/main" id="{98FD7FB4-936B-0C2F-04E5-40EC334825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3E29-09CF-D24E-C2A0-16236BF74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Use </a:t>
            </a:r>
            <a:r>
              <a:rPr lang="en-US" b="1" dirty="0"/>
              <a:t>Exists() </a:t>
            </a:r>
            <a:r>
              <a:rPr lang="en-US" dirty="0"/>
              <a:t>instead of </a:t>
            </a:r>
            <a:r>
              <a:rPr lang="en-US" b="1" dirty="0"/>
              <a:t>count() </a:t>
            </a:r>
            <a:r>
              <a:rPr lang="en-US" dirty="0"/>
              <a:t>where you can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E4A26-A3B3-263F-A028-A30A367AE4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Exists() </a:t>
            </a:r>
            <a:r>
              <a:rPr lang="en-AU" dirty="0"/>
              <a:t>stops as soon as it finds a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b="1" dirty="0"/>
              <a:t>Count() </a:t>
            </a:r>
            <a:r>
              <a:rPr lang="en-AU" dirty="0"/>
              <a:t>scans to count all the occurrences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Often people write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b="1" dirty="0"/>
              <a:t>WHERE count() &gt; 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b="1" dirty="0"/>
              <a:t>WHERE Exists()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3A134-67C3-DDDC-6F8C-51FAA8DA4BA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 b="5497"/>
          <a:stretch/>
        </p:blipFill>
        <p:spPr>
          <a:xfrm>
            <a:off x="0" y="54592"/>
            <a:ext cx="5095876" cy="6803408"/>
          </a:xfr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528014" y="368968"/>
            <a:ext cx="6171060" cy="1321720"/>
          </a:xfrm>
        </p:spPr>
        <p:txBody>
          <a:bodyPr/>
          <a:lstStyle/>
          <a:p>
            <a:r>
              <a:rPr lang="en-AU" dirty="0"/>
              <a:t>Bryden Oliver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6029327" y="2298123"/>
            <a:ext cx="3293969" cy="404148"/>
          </a:xfrm>
        </p:spPr>
        <p:txBody>
          <a:bodyPr vert="horz" lIns="180000" tIns="46800" rIns="180000" bIns="46800" rtlCol="0" anchor="t">
            <a:normAutofit fontScale="92500" lnSpcReduction="20000"/>
          </a:bodyPr>
          <a:lstStyle/>
          <a:p>
            <a:r>
              <a:rPr lang="en-AU" sz="1800" dirty="0">
                <a:latin typeface="Open Sans Light"/>
                <a:ea typeface="Open Sans Light"/>
                <a:cs typeface="Open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linkedin.com/in/brydenoliver</a:t>
            </a:r>
            <a:endParaRPr lang="en-AU" sz="1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D071202-7200-4397-AFDB-1F6F6947D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8013" y="1690688"/>
            <a:ext cx="6171061" cy="610035"/>
          </a:xfrm>
        </p:spPr>
        <p:txBody>
          <a:bodyPr/>
          <a:lstStyle/>
          <a:p>
            <a:r>
              <a:rPr lang="en-US" dirty="0"/>
              <a:t>SSW Solution Architect</a:t>
            </a:r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C1EEB1-3BE7-4676-95C3-7FFBD0A2F7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0220" y="2374698"/>
            <a:ext cx="266690" cy="3047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57A43-9AB8-44EF-9C3D-196E4B5C3F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4062" y="2855765"/>
            <a:ext cx="295265" cy="30478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A49C-F3BB-4525-A586-29372B6846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632289" y="6288276"/>
            <a:ext cx="6171773" cy="365125"/>
          </a:xfrm>
        </p:spPr>
        <p:txBody>
          <a:bodyPr/>
          <a:lstStyle/>
          <a:p>
            <a:r>
              <a:rPr lang="en-US" dirty="0"/>
              <a:t>Join the Conversation #</a:t>
            </a:r>
            <a:r>
              <a:rPr lang="en-US" dirty="0" err="1"/>
              <a:t>DatabasePerformance</a:t>
            </a:r>
            <a:r>
              <a:rPr lang="en-US" dirty="0"/>
              <a:t> @</a:t>
            </a:r>
            <a:r>
              <a:rPr lang="en-US" dirty="0" err="1"/>
              <a:t>BrydenOliver</a:t>
            </a:r>
            <a:endParaRPr lang="en-US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2810B56-5D16-59C8-0281-CD6F3309C3EE}"/>
              </a:ext>
            </a:extLst>
          </p:cNvPr>
          <p:cNvSpPr txBox="1">
            <a:spLocks/>
          </p:cNvSpPr>
          <p:nvPr/>
        </p:nvSpPr>
        <p:spPr>
          <a:xfrm>
            <a:off x="6029327" y="2770358"/>
            <a:ext cx="3293969" cy="404148"/>
          </a:xfrm>
          <a:prstGeom prst="rect">
            <a:avLst/>
          </a:prstGeom>
        </p:spPr>
        <p:txBody>
          <a:bodyPr vert="horz" lIns="180000" tIns="46800" rIns="180000" bIns="4680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>
                <a:latin typeface="Open Sans Light"/>
                <a:ea typeface="Open Sans Light"/>
                <a:cs typeface="Open Sans Ligh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github.com/brydeno</a:t>
            </a:r>
            <a:endParaRPr lang="en-AU" sz="1800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E94F7653-AA38-1DD3-28C1-446B6A7ACD90}"/>
              </a:ext>
            </a:extLst>
          </p:cNvPr>
          <p:cNvSpPr txBox="1">
            <a:spLocks/>
          </p:cNvSpPr>
          <p:nvPr/>
        </p:nvSpPr>
        <p:spPr>
          <a:xfrm>
            <a:off x="5632289" y="3622443"/>
            <a:ext cx="5872146" cy="2110786"/>
          </a:xfrm>
          <a:prstGeom prst="rect">
            <a:avLst/>
          </a:prstGeom>
          <a:noFill/>
        </p:spPr>
        <p:txBody>
          <a:bodyPr vert="horz" lIns="180000" tIns="90000" rIns="180000" bIns="9000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20 years experience in database performance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>
                <a:latin typeface="Open Sans Light"/>
                <a:ea typeface="Open Sans Light"/>
                <a:cs typeface="Open Sans Light"/>
              </a:rPr>
              <a:t>42 years of coding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Worked with Azure since its launch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AU" dirty="0"/>
              <a:t>Knows about Azure at scale</a:t>
            </a:r>
          </a:p>
        </p:txBody>
      </p:sp>
    </p:spTree>
    <p:extLst>
      <p:ext uri="{BB962C8B-B14F-4D97-AF65-F5344CB8AC3E}">
        <p14:creationId xmlns:p14="http://schemas.microsoft.com/office/powerpoint/2010/main" val="1949300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 - UseExistsInsteadOfCountToCheckExistence">
            <a:hlinkClick r:id="" action="ppaction://media"/>
            <a:extLst>
              <a:ext uri="{FF2B5EF4-FFF2-40B4-BE49-F238E27FC236}">
                <a16:creationId xmlns:a16="http://schemas.microsoft.com/office/drawing/2014/main" id="{9F04A9BC-20DB-F4CE-A82C-E17870889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C7EB-1BA8-0D5B-7611-5A0C1DC2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12. Avoid </a:t>
            </a:r>
            <a:r>
              <a:rPr lang="en-AU" b="1" dirty="0"/>
              <a:t>SELECT DISTINCT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0F9B5-6EB9-FC69-E69E-0703E62D2A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Needs to sort to eliminate the duplicates</a:t>
            </a:r>
          </a:p>
          <a:p>
            <a:r>
              <a:rPr lang="en-US" dirty="0"/>
              <a:t>May require excessive reading</a:t>
            </a:r>
          </a:p>
          <a:p>
            <a:r>
              <a:rPr lang="en-US" b="1" dirty="0"/>
              <a:t>GROUP BY </a:t>
            </a:r>
            <a:r>
              <a:rPr lang="en-US" dirty="0"/>
              <a:t>or more appropriate filtering are better solutions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7CCD0-8FED-C0CD-E0CD-3906FDDE1E8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5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 - UseGroupByInsteadOfSelectDistinct">
            <a:hlinkClick r:id="" action="ppaction://media"/>
            <a:extLst>
              <a:ext uri="{FF2B5EF4-FFF2-40B4-BE49-F238E27FC236}">
                <a16:creationId xmlns:a16="http://schemas.microsoft.com/office/drawing/2014/main" id="{3E789CB9-080F-5915-DE3B-DCC8B0966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1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995E-ED34-5B06-AA1A-A5CD7F75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13. Avoid too many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0C7D5-8DDE-27BE-FD4A-8A4520A81A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While this one is again “it depends”</a:t>
            </a:r>
          </a:p>
          <a:p>
            <a:r>
              <a:rPr lang="en-US" dirty="0"/>
              <a:t>In general 4-7 </a:t>
            </a:r>
            <a:r>
              <a:rPr lang="en-US" b="1" dirty="0"/>
              <a:t>JOIN</a:t>
            </a:r>
            <a:r>
              <a:rPr lang="en-US" dirty="0"/>
              <a:t>s is getting high</a:t>
            </a:r>
          </a:p>
          <a:p>
            <a:r>
              <a:rPr lang="en-US" dirty="0"/>
              <a:t>Anything more than this will result in the query optimizer struggling significantly.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A5468-ABB4-4AB2-C9E9-011CC40FD4E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328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87A2-707D-309B-1F43-C7449A44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14. Don't create indexes on tiny tables</a:t>
            </a:r>
            <a:endParaRPr lang="en-AU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02915-F8AF-1770-23EB-F971E88F8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If the data fits in a single page, there is no advantage</a:t>
            </a:r>
          </a:p>
          <a:p>
            <a:r>
              <a:rPr lang="en-AU" dirty="0"/>
              <a:t>This is just a small storage optimization, it’s very hard to give a convincing example.</a:t>
            </a:r>
          </a:p>
          <a:p>
            <a:r>
              <a:rPr lang="en-AU" dirty="0"/>
              <a:t>A single page is 8Kb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9160A-14E2-F67A-9388-26E1A3E130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7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48B5-8EC1-5755-56B4-106B8F34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15. Use </a:t>
            </a:r>
            <a:r>
              <a:rPr lang="en-AU" b="1" dirty="0"/>
              <a:t>TOP</a:t>
            </a:r>
            <a:r>
              <a:rPr lang="en-AU" dirty="0"/>
              <a:t> for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744F-DD90-F102-13E1-7CBC783886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you just need to show a few rows as a sample or to verify data. Remember to use </a:t>
            </a:r>
            <a:r>
              <a:rPr lang="en-US" b="1" dirty="0"/>
              <a:t>TOP</a:t>
            </a:r>
            <a:r>
              <a:rPr lang="en-US" dirty="0"/>
              <a:t> to cap the number of rows.</a:t>
            </a:r>
          </a:p>
          <a:p>
            <a:r>
              <a:rPr lang="en-US" dirty="0" err="1"/>
              <a:t>Ie</a:t>
            </a:r>
            <a:r>
              <a:rPr lang="en-US" dirty="0"/>
              <a:t>: </a:t>
            </a:r>
            <a:r>
              <a:rPr lang="en-US" b="1" dirty="0"/>
              <a:t>SELECT TOP 100 * FROM customers</a:t>
            </a:r>
            <a:endParaRPr lang="en-AU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22BD7-F7F5-2DF8-CF13-E7F5DA30BB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20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0F81-5FDB-C51A-87E0-1EB750D1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707042"/>
            <a:ext cx="10686196" cy="1321720"/>
          </a:xfrm>
        </p:spPr>
        <p:txBody>
          <a:bodyPr>
            <a:normAutofit fontScale="90000"/>
          </a:bodyPr>
          <a:lstStyle/>
          <a:p>
            <a:r>
              <a:rPr lang="en-US" dirty="0"/>
              <a:t>16. Don't index columns that have few unique values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F5BBD-FAC0-94BB-7161-0099DFAB26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151530"/>
            <a:ext cx="10600898" cy="4391024"/>
          </a:xfrm>
        </p:spPr>
        <p:txBody>
          <a:bodyPr/>
          <a:lstStyle/>
          <a:p>
            <a:r>
              <a:rPr lang="en-US" dirty="0"/>
              <a:t>Sometimes… Don’t make it the primary column in the index if there is a less selective….</a:t>
            </a:r>
          </a:p>
          <a:p>
            <a:r>
              <a:rPr lang="en-US" dirty="0"/>
              <a:t>You want the least selective columns as early as possible in an index…. Remember </a:t>
            </a:r>
            <a:r>
              <a:rPr lang="en-US" b="1" dirty="0"/>
              <a:t>WHERE</a:t>
            </a:r>
            <a:r>
              <a:rPr lang="en-US" dirty="0"/>
              <a:t> and </a:t>
            </a:r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should be separated.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3B654-861C-BB76-30C2-43181945F63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AE4F-A945-98AE-70E9-1EA66A8E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Use </a:t>
            </a:r>
            <a:r>
              <a:rPr lang="en-AU" b="1" dirty="0"/>
              <a:t>WHERE</a:t>
            </a:r>
            <a:r>
              <a:rPr lang="en-US" dirty="0"/>
              <a:t> instead of </a:t>
            </a:r>
            <a:r>
              <a:rPr lang="en-AU" b="1" dirty="0"/>
              <a:t>HAVING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162B-37E9-2D1F-B9A9-74BC97C413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AU" dirty="0"/>
              <a:t>f you can using </a:t>
            </a:r>
            <a:r>
              <a:rPr lang="en-AU" b="1" dirty="0"/>
              <a:t>WHERE</a:t>
            </a:r>
            <a:r>
              <a:rPr lang="en-AU" dirty="0"/>
              <a:t> before aggregating is far more efficient than using </a:t>
            </a:r>
            <a:r>
              <a:rPr lang="en-AU" b="1" dirty="0"/>
              <a:t>HAVING</a:t>
            </a:r>
            <a:r>
              <a:rPr lang="en-AU" dirty="0"/>
              <a:t> after aggregation.</a:t>
            </a:r>
          </a:p>
          <a:p>
            <a:r>
              <a:rPr lang="en-AU" dirty="0"/>
              <a:t>This is because </a:t>
            </a:r>
            <a:r>
              <a:rPr lang="en-AU" b="1" dirty="0"/>
              <a:t>WHERE</a:t>
            </a:r>
            <a:r>
              <a:rPr lang="en-AU" dirty="0"/>
              <a:t> can take advantage of an index while </a:t>
            </a:r>
            <a:r>
              <a:rPr lang="en-AU" b="1" dirty="0"/>
              <a:t>HAVING</a:t>
            </a:r>
            <a:r>
              <a:rPr lang="en-AU" dirty="0"/>
              <a:t> cannot.</a:t>
            </a:r>
          </a:p>
          <a:p>
            <a:r>
              <a:rPr lang="en-AU" dirty="0"/>
              <a:t>But they do different things, so often you can’t.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B38CA-C6BC-870F-AEF1-913A944F7A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8D71-F69F-D2BB-F0C3-A0F693E9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307327"/>
            <a:ext cx="10686196" cy="850355"/>
          </a:xfrm>
        </p:spPr>
        <p:txBody>
          <a:bodyPr/>
          <a:lstStyle/>
          <a:p>
            <a:r>
              <a:rPr lang="en-AU" b="1" dirty="0"/>
              <a:t>Recap: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BE02A-FA1F-8D06-5CD2-35F1A80FD3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138604"/>
            <a:ext cx="10600898" cy="5275384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Reduce Table Size</a:t>
            </a:r>
            <a:r>
              <a:rPr lang="en-AU" dirty="0"/>
              <a:t> ✨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SELECT</a:t>
            </a:r>
            <a:r>
              <a:rPr lang="en-GB" dirty="0"/>
              <a:t> only the columns you want</a:t>
            </a:r>
            <a:r>
              <a:rPr lang="en-AU" dirty="0"/>
              <a:t> ✨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Create Indexes</a:t>
            </a:r>
            <a:r>
              <a:rPr lang="en-AU" dirty="0"/>
              <a:t> ✨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Verify your indexes are used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 implicit type conversions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Avoid looping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Use </a:t>
            </a:r>
            <a:r>
              <a:rPr lang="en-GB" b="1" dirty="0"/>
              <a:t>AND</a:t>
            </a:r>
            <a:r>
              <a:rPr lang="en-GB" dirty="0"/>
              <a:t> instead of </a:t>
            </a:r>
            <a:r>
              <a:rPr lang="en-GB" b="1" dirty="0"/>
              <a:t>OR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Minimise large writes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1D814-169F-3C99-92BA-E6881FAEE52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1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397F8-9F6F-2D88-FE81-F76AE2F515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263769"/>
            <a:ext cx="10600898" cy="5956056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en-GB" dirty="0"/>
              <a:t>Avoid wildcards at the start of filters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JOIN</a:t>
            </a:r>
            <a:r>
              <a:rPr lang="en-GB" dirty="0"/>
              <a:t> over </a:t>
            </a:r>
            <a:r>
              <a:rPr lang="en-GB" b="1" dirty="0"/>
              <a:t>WHERE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EXISTS</a:t>
            </a:r>
            <a:r>
              <a:rPr lang="en-GB" dirty="0"/>
              <a:t> instead of </a:t>
            </a:r>
            <a:r>
              <a:rPr lang="en-GB" b="1" dirty="0"/>
              <a:t>COUNT &gt; 0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Avoid </a:t>
            </a:r>
            <a:r>
              <a:rPr lang="en-GB" b="1" dirty="0"/>
              <a:t>SELECT DISTINCT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Avoid too many </a:t>
            </a:r>
            <a:r>
              <a:rPr lang="en-GB" b="1" dirty="0"/>
              <a:t>JOIN</a:t>
            </a:r>
            <a:r>
              <a:rPr lang="en-GB" dirty="0"/>
              <a:t>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Don't index tiny tables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TOP</a:t>
            </a:r>
            <a:r>
              <a:rPr lang="en-GB" dirty="0"/>
              <a:t> for sampling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Don't index columns with repeating values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GB" dirty="0"/>
              <a:t>Use </a:t>
            </a:r>
            <a:r>
              <a:rPr lang="en-GB" b="1" dirty="0"/>
              <a:t>WHERE</a:t>
            </a:r>
            <a:r>
              <a:rPr lang="en-GB" dirty="0"/>
              <a:t> instead of </a:t>
            </a:r>
            <a:r>
              <a:rPr lang="en-GB" b="1" dirty="0"/>
              <a:t>HAVING</a:t>
            </a:r>
            <a:endParaRPr lang="en-AU" b="1" dirty="0"/>
          </a:p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90627-85A9-6419-BC3F-1D8ECC01195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79E96-EDA4-22C9-24DA-DE16E1D262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6" name="Picture 5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E1095931-B4F6-B693-5657-2DE1C2AEE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32" y="1435632"/>
            <a:ext cx="2304333" cy="2304333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92F7E5-E728-0724-2FA0-C9EE40AC32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7379" y="4177553"/>
            <a:ext cx="9065785" cy="2188565"/>
          </a:xfrm>
        </p:spPr>
        <p:txBody>
          <a:bodyPr>
            <a:normAutofit/>
          </a:bodyPr>
          <a:lstStyle/>
          <a:p>
            <a:pPr algn="ctr">
              <a:lnSpc>
                <a:spcPts val="4260"/>
              </a:lnSpc>
            </a:pPr>
            <a:r>
              <a:rPr lang="en-AU" dirty="0"/>
              <a:t>Find the presentation and demos at </a:t>
            </a:r>
            <a:r>
              <a:rPr lang="en-AU" dirty="0">
                <a:hlinkClick r:id="rId4"/>
              </a:rPr>
              <a:t>github.com/brydeno/DatabasePerformance</a:t>
            </a:r>
            <a:br>
              <a:rPr lang="en-US" dirty="0"/>
            </a:b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14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954307" y="1957543"/>
            <a:ext cx="5558117" cy="3822140"/>
          </a:xfrm>
        </p:spPr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lang="en-AU" sz="1600" dirty="0"/>
              <a:t>Brent </a:t>
            </a:r>
            <a:r>
              <a:rPr lang="en-AU" sz="1600" dirty="0" err="1"/>
              <a:t>Ozar</a:t>
            </a:r>
            <a:endParaRPr lang="en-AU" sz="1600" dirty="0"/>
          </a:p>
          <a:p>
            <a:pPr>
              <a:spcBef>
                <a:spcPts val="400"/>
              </a:spcBef>
            </a:pPr>
            <a:r>
              <a:rPr lang="en-AU" sz="1600" dirty="0">
                <a:hlinkClick r:id="rId3"/>
              </a:rPr>
              <a:t>brentozar.com</a:t>
            </a:r>
            <a:endParaRPr lang="en-AU" sz="1600" dirty="0"/>
          </a:p>
          <a:p>
            <a:pPr>
              <a:spcBef>
                <a:spcPts val="400"/>
              </a:spcBef>
            </a:pPr>
            <a:endParaRPr lang="en-AU" sz="1000" dirty="0"/>
          </a:p>
          <a:p>
            <a:pPr>
              <a:spcBef>
                <a:spcPts val="400"/>
              </a:spcBef>
            </a:pPr>
            <a:r>
              <a:rPr lang="en-AU" sz="1600" dirty="0" err="1"/>
              <a:t>Pinal</a:t>
            </a:r>
            <a:r>
              <a:rPr lang="en-AU" sz="1600" dirty="0"/>
              <a:t> Dave:</a:t>
            </a:r>
          </a:p>
          <a:p>
            <a:pPr>
              <a:spcBef>
                <a:spcPts val="400"/>
              </a:spcBef>
            </a:pPr>
            <a:r>
              <a:rPr lang="en-AU" sz="1600" dirty="0">
                <a:hlinkClick r:id="rId4"/>
              </a:rPr>
              <a:t>https://blog.sqlauthority.com/</a:t>
            </a:r>
            <a:endParaRPr lang="en-AU" sz="1600" dirty="0"/>
          </a:p>
          <a:p>
            <a:pPr>
              <a:spcBef>
                <a:spcPts val="400"/>
              </a:spcBef>
            </a:pPr>
            <a:endParaRPr lang="en-AU" sz="1000" dirty="0"/>
          </a:p>
          <a:p>
            <a:pPr>
              <a:spcBef>
                <a:spcPts val="400"/>
              </a:spcBef>
            </a:pPr>
            <a:r>
              <a:rPr lang="en-AU" sz="1600" dirty="0"/>
              <a:t>PASS:</a:t>
            </a:r>
          </a:p>
          <a:p>
            <a:pPr>
              <a:spcBef>
                <a:spcPts val="400"/>
              </a:spcBef>
            </a:pPr>
            <a:r>
              <a:rPr lang="en-AU" sz="1600" dirty="0" err="1">
                <a:hlinkClick r:id="rId5"/>
              </a:rPr>
              <a:t>passdatacommunitysummit.com</a:t>
            </a:r>
            <a:r>
              <a:rPr lang="en-AU" sz="1600" dirty="0">
                <a:hlinkClick r:id="rId5"/>
              </a:rPr>
              <a:t>/sessions/video-library/</a:t>
            </a:r>
            <a:endParaRPr lang="en-AU" sz="1600" dirty="0"/>
          </a:p>
          <a:p>
            <a:pPr>
              <a:spcBef>
                <a:spcPts val="400"/>
              </a:spcBef>
            </a:pPr>
            <a:endParaRPr lang="en-AU" sz="1000" dirty="0"/>
          </a:p>
          <a:p>
            <a:pPr>
              <a:spcBef>
                <a:spcPts val="400"/>
              </a:spcBef>
            </a:pPr>
            <a:r>
              <a:rPr lang="en-US" sz="1600" dirty="0"/>
              <a:t>And loads more, </a:t>
            </a:r>
            <a:r>
              <a:rPr lang="en-US" sz="1600" b="1" dirty="0"/>
              <a:t>Stack Overflow </a:t>
            </a:r>
            <a:r>
              <a:rPr lang="en-US" sz="1600" dirty="0"/>
              <a:t>is also great!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F5F63-73D2-6F4C-BCBB-254DE6C4BCEE}"/>
              </a:ext>
            </a:extLst>
          </p:cNvPr>
          <p:cNvSpPr txBox="1"/>
          <p:nvPr/>
        </p:nvSpPr>
        <p:spPr>
          <a:xfrm>
            <a:off x="-1764254" y="1376979"/>
            <a:ext cx="0" cy="0"/>
          </a:xfrm>
          <a:prstGeom prst="rect">
            <a:avLst/>
          </a:prstGeom>
          <a:solidFill>
            <a:schemeClr val="bg2">
              <a:lumMod val="25000"/>
              <a:alpha val="75000"/>
            </a:schemeClr>
          </a:solidFill>
        </p:spPr>
        <p:txBody>
          <a:bodyPr wrap="none" rtlCol="0" anchor="ctr">
            <a:normAutofit fontScale="25000" lnSpcReduction="20000"/>
          </a:bodyPr>
          <a:lstStyle/>
          <a:p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CDC524-C3F7-A046-9437-DF7391A8FD93}"/>
              </a:ext>
            </a:extLst>
          </p:cNvPr>
          <p:cNvSpPr txBox="1">
            <a:spLocks/>
          </p:cNvSpPr>
          <p:nvPr/>
        </p:nvSpPr>
        <p:spPr>
          <a:xfrm>
            <a:off x="7853239" y="1942851"/>
            <a:ext cx="3585859" cy="38221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80000" tIns="46800" rIns="18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400" dirty="0"/>
              <a:t>The demo database used here (and that lots of SQL demos and courses use) is sourced from: </a:t>
            </a:r>
            <a:r>
              <a:rPr lang="en-AU" sz="1400" dirty="0">
                <a:hlinkClick r:id="rId7"/>
              </a:rPr>
              <a:t>archive.org/details/stackexchange</a:t>
            </a:r>
            <a:endParaRPr lang="en-AU" sz="1400" dirty="0"/>
          </a:p>
          <a:p>
            <a:pPr marL="0" indent="0">
              <a:buNone/>
            </a:pPr>
            <a:endParaRPr lang="en-AU" sz="600" dirty="0"/>
          </a:p>
          <a:p>
            <a:pPr marL="0" indent="0">
              <a:buNone/>
            </a:pPr>
            <a:r>
              <a:rPr lang="en-AU" sz="1400" dirty="0"/>
              <a:t>Brent </a:t>
            </a:r>
            <a:r>
              <a:rPr lang="en-AU" sz="1400" dirty="0" err="1"/>
              <a:t>Ozar</a:t>
            </a:r>
            <a:r>
              <a:rPr lang="en-AU" sz="1400" dirty="0"/>
              <a:t> keeps a ready to deploy SQL Server database of that, easily downloadable in various sizes for people to learn with. Thanks Brent!!!</a:t>
            </a:r>
          </a:p>
        </p:txBody>
      </p:sp>
    </p:spTree>
    <p:extLst>
      <p:ext uri="{BB962C8B-B14F-4D97-AF65-F5344CB8AC3E}">
        <p14:creationId xmlns:p14="http://schemas.microsoft.com/office/powerpoint/2010/main" val="2311971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CAE9-B6D7-0B5B-B146-8B84DFF0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further reading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A3F6-7ED8-04F4-0D6E-C8969909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358" y="2031813"/>
            <a:ext cx="10099777" cy="4394200"/>
          </a:xfrm>
        </p:spPr>
        <p:txBody>
          <a:bodyPr>
            <a:normAutofit/>
          </a:bodyPr>
          <a:lstStyle/>
          <a:p>
            <a:r>
              <a:rPr lang="en-AU" sz="2800" dirty="0"/>
              <a:t>Think like the SQL Server Engine</a:t>
            </a:r>
          </a:p>
          <a:p>
            <a:r>
              <a:rPr lang="en-AU" sz="2800" dirty="0">
                <a:hlinkClick r:id="rId2"/>
              </a:rPr>
              <a:t>brentozar.com/training/think-like-sql-server-engine/</a:t>
            </a:r>
            <a:endParaRPr lang="en-AU" sz="2800" dirty="0">
              <a:hlinkClick r:id="rId3"/>
            </a:endParaRPr>
          </a:p>
          <a:p>
            <a:r>
              <a:rPr lang="en-AU" sz="2800" dirty="0" err="1"/>
              <a:t>Sargable</a:t>
            </a:r>
            <a:r>
              <a:rPr lang="en-AU" sz="2800" dirty="0"/>
              <a:t> Expressions</a:t>
            </a:r>
          </a:p>
          <a:p>
            <a:r>
              <a:rPr lang="en-AU" sz="2800" dirty="0">
                <a:hlinkClick r:id="rId3"/>
              </a:rPr>
              <a:t>sqlshack.com/how-to-use-sargable-expressions-in-t-sql-queries-performance-advantages-and-examples/</a:t>
            </a:r>
            <a:endParaRPr lang="en-AU" sz="2800" dirty="0"/>
          </a:p>
          <a:p>
            <a:pPr marL="0" indent="0">
              <a:buNone/>
            </a:pPr>
            <a:endParaRPr lang="en-A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4FF9-57FB-A70C-FFD6-2009CE3B4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1412" y="2555831"/>
            <a:ext cx="4482262" cy="474231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8C909-AA11-3E40-57A1-94411803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602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81DD85D-B42B-6E4C-82D8-4305DB65D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r="25015" b="33724"/>
          <a:stretch/>
        </p:blipFill>
        <p:spPr>
          <a:xfrm>
            <a:off x="-1264024" y="-48736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02" y="1708989"/>
            <a:ext cx="10686196" cy="216049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6000" dirty="0">
                <a:latin typeface="Open Sans Light"/>
                <a:ea typeface="Open Sans Light"/>
                <a:cs typeface="Open Sans Light"/>
              </a:rPr>
              <a:t>Thank you!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1B9A8-D725-CC49-8722-9F8E7D5D4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047">
            <a:off x="9198032" y="1395779"/>
            <a:ext cx="5987933" cy="6168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0A76E-BA68-1798-ACD7-5A1F90751B4A}"/>
              </a:ext>
            </a:extLst>
          </p:cNvPr>
          <p:cNvSpPr txBox="1"/>
          <p:nvPr/>
        </p:nvSpPr>
        <p:spPr>
          <a:xfrm>
            <a:off x="2524991" y="6219050"/>
            <a:ext cx="736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hlinkClick r:id="rId5"/>
              </a:rPr>
              <a:t>github.com/</a:t>
            </a:r>
            <a:r>
              <a:rPr lang="en-AU" sz="1400" dirty="0" err="1">
                <a:hlinkClick r:id="rId5"/>
              </a:rPr>
              <a:t>brydeno</a:t>
            </a:r>
            <a:r>
              <a:rPr lang="en-AU" sz="1400" dirty="0">
                <a:hlinkClick r:id="rId5"/>
              </a:rPr>
              <a:t>/</a:t>
            </a:r>
            <a:r>
              <a:rPr lang="en-AU" sz="1400" dirty="0" err="1">
                <a:hlinkClick r:id="rId5"/>
              </a:rPr>
              <a:t>DatabasePerformance</a:t>
            </a:r>
            <a:endParaRPr lang="en-AU" sz="1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330D0C-9A9C-31D3-B164-81B2BABF086C}"/>
              </a:ext>
            </a:extLst>
          </p:cNvPr>
          <p:cNvSpPr txBox="1">
            <a:spLocks/>
          </p:cNvSpPr>
          <p:nvPr/>
        </p:nvSpPr>
        <p:spPr>
          <a:xfrm>
            <a:off x="905302" y="3629072"/>
            <a:ext cx="10686196" cy="2160494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3200" b="1" dirty="0" err="1">
                <a:latin typeface="Open Sans Light"/>
                <a:ea typeface="Open Sans Light"/>
                <a:cs typeface="Open Sans Light"/>
              </a:rPr>
              <a:t>ssw.com.au</a:t>
            </a:r>
            <a:br>
              <a:rPr lang="en-AU" sz="3200" b="1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 | Strasbourg | Hangzhou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09990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970A19-FF5B-1E67-024F-AD20CABE5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02" y="1664166"/>
            <a:ext cx="10686196" cy="2160494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6000" dirty="0">
                <a:latin typeface="Open Sans Light"/>
                <a:ea typeface="Open Sans Light"/>
                <a:cs typeface="Open Sans Light"/>
              </a:rPr>
              <a:t>Questions?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96EF8-99CB-0DCA-C4ED-F4D62C42C76E}"/>
              </a:ext>
            </a:extLst>
          </p:cNvPr>
          <p:cNvSpPr txBox="1"/>
          <p:nvPr/>
        </p:nvSpPr>
        <p:spPr>
          <a:xfrm>
            <a:off x="2524991" y="6219050"/>
            <a:ext cx="736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hlinkClick r:id="rId3"/>
              </a:rPr>
              <a:t>github.com/</a:t>
            </a:r>
            <a:r>
              <a:rPr lang="en-AU" sz="1400" dirty="0" err="1">
                <a:hlinkClick r:id="rId3"/>
              </a:rPr>
              <a:t>brydeno</a:t>
            </a:r>
            <a:r>
              <a:rPr lang="en-AU" sz="1400" dirty="0">
                <a:hlinkClick r:id="rId3"/>
              </a:rPr>
              <a:t>/</a:t>
            </a:r>
            <a:r>
              <a:rPr lang="en-AU" sz="1400" dirty="0" err="1">
                <a:hlinkClick r:id="rId3"/>
              </a:rPr>
              <a:t>DatabasePerformance</a:t>
            </a:r>
            <a:endParaRPr lang="en-AU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03F2AD-064A-B8DF-8BF2-4C38446AE024}"/>
              </a:ext>
            </a:extLst>
          </p:cNvPr>
          <p:cNvSpPr txBox="1">
            <a:spLocks/>
          </p:cNvSpPr>
          <p:nvPr/>
        </p:nvSpPr>
        <p:spPr>
          <a:xfrm>
            <a:off x="905302" y="3629072"/>
            <a:ext cx="10686196" cy="2160494"/>
          </a:xfrm>
          <a:prstGeom prst="rect">
            <a:avLst/>
          </a:prstGeom>
          <a:noFill/>
          <a:effectLst/>
        </p:spPr>
        <p:txBody>
          <a:bodyPr vert="horz" lIns="180000" tIns="46800" rIns="180000" bIns="4680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3200" b="1" dirty="0" err="1">
                <a:latin typeface="Open Sans Light"/>
                <a:ea typeface="Open Sans Light"/>
                <a:cs typeface="Open Sans Light"/>
              </a:rPr>
              <a:t>ssw.com.au</a:t>
            </a:r>
            <a:br>
              <a:rPr lang="en-AU" sz="3200" b="1" dirty="0"/>
            </a:br>
            <a:r>
              <a:rPr lang="en-AU" sz="1600" dirty="0">
                <a:latin typeface="Open Sans Light"/>
                <a:ea typeface="Open Sans Light"/>
                <a:cs typeface="Open Sans Light"/>
              </a:rPr>
              <a:t>Sydney | Melbourne | Brisbane | Newcastle | Strasbourg | Hangzhou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344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8CF0-9179-D810-8C2E-CCA111EF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covering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7EEA6-ACAB-1413-E0AA-AFE5D1708E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Improving query performance</a:t>
            </a:r>
          </a:p>
          <a:p>
            <a:r>
              <a:rPr lang="en-US" dirty="0"/>
              <a:t>Lots of demos</a:t>
            </a:r>
          </a:p>
          <a:p>
            <a:r>
              <a:rPr lang="en-US" dirty="0"/>
              <a:t>Simple techniques</a:t>
            </a:r>
          </a:p>
          <a:p>
            <a:r>
              <a:rPr lang="en-US" dirty="0"/>
              <a:t>Where possible, we’ll measure the improvement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3EAB7-1EA3-7894-9E4E-17ED7E119B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  <p:pic>
        <p:nvPicPr>
          <p:cNvPr id="5" name="Picture 4" descr="A picture containing room, automaton&#10;&#10;Description automatically generated">
            <a:extLst>
              <a:ext uri="{FF2B5EF4-FFF2-40B4-BE49-F238E27FC236}">
                <a16:creationId xmlns:a16="http://schemas.microsoft.com/office/drawing/2014/main" id="{7FD2B6E8-C910-5699-16F9-FB3B445E7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677" y="638175"/>
            <a:ext cx="3355258" cy="33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Tricks</a:t>
            </a:r>
            <a:endParaRPr lang="en-AU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80000" tIns="46800" rIns="180000" bIns="46800" rtlCol="0" anchor="t">
            <a:noAutofit/>
          </a:bodyPr>
          <a:lstStyle/>
          <a:p>
            <a:r>
              <a:rPr lang="en-US" sz="2800" dirty="0"/>
              <a:t>It’s always useful when running locally to get query statistics</a:t>
            </a:r>
          </a:p>
          <a:p>
            <a:r>
              <a:rPr lang="en-US" sz="2800" dirty="0"/>
              <a:t>Run </a:t>
            </a:r>
            <a:r>
              <a:rPr lang="en-US" sz="2800" b="1" dirty="0">
                <a:highlight>
                  <a:srgbClr val="C0C0C0"/>
                </a:highlight>
              </a:rPr>
              <a:t>SET STATISTICS IO ON;</a:t>
            </a:r>
          </a:p>
          <a:p>
            <a:r>
              <a:rPr lang="en-US" sz="2800" dirty="0"/>
              <a:t>Before you run your query</a:t>
            </a:r>
          </a:p>
          <a:p>
            <a:r>
              <a:rPr lang="en-US" sz="2800" dirty="0"/>
              <a:t>We’ll see this in the demos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</a:p>
          <a:p>
            <a:r>
              <a:rPr lang="en-US" sz="2800" dirty="0">
                <a:sym typeface="Wingdings" panose="05000000000000000000" pitchFamily="2" charset="2"/>
              </a:rPr>
              <a:t>There’s loads more little things littered through the demos</a:t>
            </a:r>
            <a:endParaRPr lang="en-AU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22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FCA6-51D7-4DDB-E68D-4633B4200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326" y="1810100"/>
            <a:ext cx="7929350" cy="1321720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 Tip</a:t>
            </a:r>
            <a:r>
              <a:rPr lang="en-US" sz="6600" dirty="0"/>
              <a:t>💡</a:t>
            </a:r>
            <a:endParaRPr lang="en-AU" sz="6600" dirty="0"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440CB-195A-B329-AA84-3B675A5D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1326" y="3459498"/>
            <a:ext cx="7929349" cy="1449576"/>
          </a:xfrm>
        </p:spPr>
        <p:txBody>
          <a:bodyPr vert="horz" lIns="180000" tIns="46800" rIns="180000" bIns="46800" rtlCol="0" anchor="t">
            <a:noAutofit/>
          </a:bodyPr>
          <a:lstStyle/>
          <a:p>
            <a:pPr algn="ctr">
              <a:lnSpc>
                <a:spcPts val="4700"/>
              </a:lnSpc>
            </a:pPr>
            <a:r>
              <a:rPr lang="en-US" sz="4000" dirty="0"/>
              <a:t>Before running your query, run</a:t>
            </a:r>
          </a:p>
          <a:p>
            <a:pPr algn="ctr">
              <a:lnSpc>
                <a:spcPts val="4700"/>
              </a:lnSpc>
            </a:pPr>
            <a:r>
              <a:rPr lang="en-US" sz="4000" b="1" dirty="0">
                <a:highlight>
                  <a:srgbClr val="C0C0C0"/>
                </a:highlight>
              </a:rPr>
              <a:t>SET STATISTICS IO ON;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1C24F-2BE4-84C2-5D54-2FFE054B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151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B0F-5B74-667E-0288-2F9040A0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database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D4542-751C-0F0A-61F5-0149B5A9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StackOverflow</a:t>
            </a:r>
            <a:r>
              <a:rPr lang="en-US" dirty="0"/>
              <a:t> 2013 database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4696A-5ABD-A60D-9829-D3E93A80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93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6F5F-0BC5-FF76-F9A2-13B8F1E51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Reduce Table Size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D2CF-D5D2-B506-2C41-D22702D32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902" y="1828801"/>
            <a:ext cx="10600898" cy="4016187"/>
          </a:xfrm>
        </p:spPr>
        <p:txBody>
          <a:bodyPr>
            <a:normAutofit/>
          </a:bodyPr>
          <a:lstStyle/>
          <a:p>
            <a:r>
              <a:rPr lang="en-AU" sz="4000" b="1" dirty="0"/>
              <a:t>WHY?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Large tables take longer to read and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They take up more buffer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48D5-AD1D-B358-3930-105647174C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Join the Conversation #DatabasePerformance @BrydenOliver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SW-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2">
            <a:lumMod val="25000"/>
            <a:alpha val="75000"/>
          </a:schemeClr>
        </a:solidFill>
      </a:spPr>
      <a:bodyPr wrap="square" rtlCol="0" anchor="ctr">
        <a:norm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034B2DC-533E-5745-AAAB-2A36661A5E53}" vid="{21811E80-11A1-1149-ACE1-D949D1B7E3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B0220F7-4F6F-4203-A594-D37F3328F2C2}">
  <we:reference id="wa104038830" version="1.0.0.2" store="en-au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B73B22F83A043B2E96928FF3AA2E8" ma:contentTypeVersion="10" ma:contentTypeDescription="Create a new document." ma:contentTypeScope="" ma:versionID="d23197e7f3c43e18f8578b8c64a084f6">
  <xsd:schema xmlns:xsd="http://www.w3.org/2001/XMLSchema" xmlns:xs="http://www.w3.org/2001/XMLSchema" xmlns:p="http://schemas.microsoft.com/office/2006/metadata/properties" xmlns:ns2="b7d2c3aa-bfe5-4703-ae49-8b105581ac55" xmlns:ns3="84de102f-81f8-4efa-9876-04f6a84ad8a6" targetNamespace="http://schemas.microsoft.com/office/2006/metadata/properties" ma:root="true" ma:fieldsID="da9381b7ccb47d959c2b6c24503471b6" ns2:_="" ns3:_="">
    <xsd:import namespace="b7d2c3aa-bfe5-4703-ae49-8b105581ac55"/>
    <xsd:import namespace="84de102f-81f8-4efa-9876-04f6a84ad8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d2c3aa-bfe5-4703-ae49-8b105581a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c885581-5f25-43ae-9164-4c6e27b1d1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de102f-81f8-4efa-9876-04f6a84ad8a6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db61c49a-e83a-41d8-9f0a-99813038cbed}" ma:internalName="TaxCatchAll" ma:showField="CatchAllData" ma:web="84de102f-81f8-4efa-9876-04f6a84ad8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d2c3aa-bfe5-4703-ae49-8b105581ac55">
      <Terms xmlns="http://schemas.microsoft.com/office/infopath/2007/PartnerControls"/>
    </lcf76f155ced4ddcb4097134ff3c332f>
    <TaxCatchAll xmlns="84de102f-81f8-4efa-9876-04f6a84ad8a6" xsi:nil="true"/>
  </documentManagement>
</p:properties>
</file>

<file path=customXml/itemProps1.xml><?xml version="1.0" encoding="utf-8"?>
<ds:datastoreItem xmlns:ds="http://schemas.openxmlformats.org/officeDocument/2006/customXml" ds:itemID="{982DAF29-5E9C-4547-8C49-F3A0B7131869}">
  <ds:schemaRefs>
    <ds:schemaRef ds:uri="84de102f-81f8-4efa-9876-04f6a84ad8a6"/>
    <ds:schemaRef ds:uri="b7d2c3aa-bfe5-4703-ae49-8b105581a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0848C2-F1F0-4CB5-A53D-92690F62FB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DF0137-D4A4-4A49-808A-DA860CA0F942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84de102f-81f8-4efa-9876-04f6a84ad8a6"/>
    <ds:schemaRef ds:uri="http://schemas.microsoft.com/office/infopath/2007/PartnerControls"/>
    <ds:schemaRef ds:uri="b7d2c3aa-bfe5-4703-ae49-8b105581ac5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SSW-White</Template>
  <TotalTime>40725</TotalTime>
  <Words>1420</Words>
  <Application>Microsoft Office PowerPoint</Application>
  <PresentationFormat>Widescreen</PresentationFormat>
  <Paragraphs>197</Paragraphs>
  <Slides>43</Slides>
  <Notes>9</Notes>
  <HiddenSlides>1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Open Sans Light</vt:lpstr>
      <vt:lpstr>Calibri</vt:lpstr>
      <vt:lpstr>Arial</vt:lpstr>
      <vt:lpstr>Open Sans</vt:lpstr>
      <vt:lpstr>Wingdings</vt:lpstr>
      <vt:lpstr>SSW-White</vt:lpstr>
      <vt:lpstr>PowerPoint Presentation</vt:lpstr>
      <vt:lpstr>Top Database Performance Techniques</vt:lpstr>
      <vt:lpstr>Bryden Oliver</vt:lpstr>
      <vt:lpstr>PowerPoint Presentation</vt:lpstr>
      <vt:lpstr>What are we covering</vt:lpstr>
      <vt:lpstr>Useful Tricks</vt:lpstr>
      <vt:lpstr>Pro Tip💡</vt:lpstr>
      <vt:lpstr>Example database</vt:lpstr>
      <vt:lpstr>1. Reduce Table Size</vt:lpstr>
      <vt:lpstr>1. Reduce Table Size</vt:lpstr>
      <vt:lpstr>PowerPoint Presentation</vt:lpstr>
      <vt:lpstr>2. Use SELECT &lt;fields&gt; FROM rather than SELECT * FROM</vt:lpstr>
      <vt:lpstr>PowerPoint Presentation</vt:lpstr>
      <vt:lpstr>3. Create indexes</vt:lpstr>
      <vt:lpstr>4. Verify indexes are being used</vt:lpstr>
      <vt:lpstr>DEMO</vt:lpstr>
      <vt:lpstr>PowerPoint Presentation</vt:lpstr>
      <vt:lpstr>5. Avoid Implicit conversions</vt:lpstr>
      <vt:lpstr>PowerPoint Presentation</vt:lpstr>
      <vt:lpstr>6. Avoid Looping</vt:lpstr>
      <vt:lpstr>PowerPoint Presentation</vt:lpstr>
      <vt:lpstr>7. Use AND instead of OR where possible</vt:lpstr>
      <vt:lpstr>PowerPoint Presentation</vt:lpstr>
      <vt:lpstr>8. Minimize large writes</vt:lpstr>
      <vt:lpstr>9. Avoid wildcards at the start of string filters</vt:lpstr>
      <vt:lpstr>PowerPoint Presentation</vt:lpstr>
      <vt:lpstr>10. Create joins with inner joins not where</vt:lpstr>
      <vt:lpstr>PowerPoint Presentation</vt:lpstr>
      <vt:lpstr>11. Use Exists() instead of count() where you can</vt:lpstr>
      <vt:lpstr>PowerPoint Presentation</vt:lpstr>
      <vt:lpstr>12. Avoid SELECT DISTINCT</vt:lpstr>
      <vt:lpstr>PowerPoint Presentation</vt:lpstr>
      <vt:lpstr>13. Avoid too many joins</vt:lpstr>
      <vt:lpstr>14. Don't create indexes on tiny tables</vt:lpstr>
      <vt:lpstr>15. Use TOP for sampling</vt:lpstr>
      <vt:lpstr>16. Don't index columns that have few unique values</vt:lpstr>
      <vt:lpstr>17. Use WHERE instead of HAVING</vt:lpstr>
      <vt:lpstr>Recap:</vt:lpstr>
      <vt:lpstr>PowerPoint Presentation</vt:lpstr>
      <vt:lpstr>Resources</vt:lpstr>
      <vt:lpstr>Specific further reading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Jayden Alchin www.ssw.com.au</dc:creator>
  <cp:keywords>template, ssw, blank</cp:keywords>
  <cp:lastModifiedBy>Bryden Oliver</cp:lastModifiedBy>
  <cp:revision>24</cp:revision>
  <dcterms:created xsi:type="dcterms:W3CDTF">2021-12-23T01:17:29Z</dcterms:created>
  <dcterms:modified xsi:type="dcterms:W3CDTF">2024-06-30T01:53:26Z</dcterms:modified>
  <cp:contentStatus>Testing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0x01010067AB73B22F83A043B2E96928FF3AA2E8</vt:lpwstr>
  </property>
  <property fmtid="{D5CDD505-2E9C-101B-9397-08002B2CF9AE}" pid="4" name="_dlc_DocIdItemGuid">
    <vt:lpwstr>503c2811-8f7d-4f78-b351-ee487a59a3e2</vt:lpwstr>
  </property>
  <property fmtid="{D5CDD505-2E9C-101B-9397-08002B2CF9AE}" pid="5" name="_ExtendedDescription">
    <vt:lpwstr/>
  </property>
  <property fmtid="{D5CDD505-2E9C-101B-9397-08002B2CF9AE}" pid="6" name="MediaServiceImageTags">
    <vt:lpwstr/>
  </property>
</Properties>
</file>